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6"/>
  </p:notesMasterIdLst>
  <p:sldIdLst>
    <p:sldId id="257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67" r:id="rId12"/>
    <p:sldId id="268" r:id="rId13"/>
    <p:sldId id="265" r:id="rId14"/>
    <p:sldId id="266" r:id="rId15"/>
  </p:sldIdLst>
  <p:sldSz cx="9144000" cy="5143500" type="screen16x9"/>
  <p:notesSz cx="6858000" cy="9144000"/>
  <p:embeddedFontLst>
    <p:embeddedFont>
      <p:font typeface="Dosis" panose="020B0604020202020204" charset="0"/>
      <p:regular r:id="rId17"/>
      <p:bold r:id="rId18"/>
    </p:embeddedFont>
    <p:embeddedFont>
      <p:font typeface="Roboto" panose="020B0604020202020204" charset="0"/>
      <p:regular r:id="rId19"/>
      <p:bold r:id="rId20"/>
      <p:italic r:id="rId21"/>
      <p:boldItalic r:id="rId22"/>
    </p:embeddedFont>
    <p:embeddedFont>
      <p:font typeface="Roboto Black" panose="020B0604020202020204" charset="0"/>
      <p:bold r:id="rId23"/>
      <p:boldItalic r:id="rId24"/>
    </p:embeddedFont>
    <p:embeddedFont>
      <p:font typeface="Roboto Thin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09"/>
  </p:normalViewPr>
  <p:slideViewPr>
    <p:cSldViewPr snapToGrid="0">
      <p:cViewPr varScale="1">
        <p:scale>
          <a:sx n="117" d="100"/>
          <a:sy n="117" d="100"/>
        </p:scale>
        <p:origin x="84" y="4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first_touch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74E-40C8-A122-8BD6B64D4680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74E-40C8-A122-8BD6B64D4680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74E-40C8-A122-8BD6B64D4680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74E-40C8-A122-8BD6B64D4680}"/>
              </c:ext>
            </c:extLst>
          </c:dPt>
          <c:dLbls>
            <c:dLbl>
              <c:idx val="0"/>
              <c:layout>
                <c:manualLayout>
                  <c:x val="3.0963473315835519E-2"/>
                  <c:y val="9.2637660650498437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74E-40C8-A122-8BD6B64D4680}"/>
                </c:ext>
              </c:extLst>
            </c:dLbl>
            <c:dLbl>
              <c:idx val="1"/>
              <c:layout>
                <c:manualLayout>
                  <c:x val="0.14390083921389996"/>
                  <c:y val="-2.2605476075451606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74E-40C8-A122-8BD6B64D4680}"/>
                </c:ext>
              </c:extLst>
            </c:dLbl>
            <c:dLbl>
              <c:idx val="2"/>
              <c:layout>
                <c:manualLayout>
                  <c:x val="-5.0651432449169149E-2"/>
                  <c:y val="-1.8016630834858671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74E-40C8-A122-8BD6B64D4680}"/>
                </c:ext>
              </c:extLst>
            </c:dLbl>
            <c:dLbl>
              <c:idx val="3"/>
              <c:layout>
                <c:manualLayout>
                  <c:x val="-0.12358930874613819"/>
                  <c:y val="-9.6450758370432241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74E-40C8-A122-8BD6B64D468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Interview-with-cool-tshirts-founder</c:v>
                </c:pt>
                <c:pt idx="1">
                  <c:v>getting-to-know-cool-tshirts</c:v>
                </c:pt>
                <c:pt idx="2">
                  <c:v>ten-crazy-cool-tshirts-facts</c:v>
                </c:pt>
                <c:pt idx="3">
                  <c:v>cool-tshirts-search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622</c:v>
                </c:pt>
                <c:pt idx="1">
                  <c:v>612</c:v>
                </c:pt>
                <c:pt idx="2">
                  <c:v>576</c:v>
                </c:pt>
                <c:pt idx="3">
                  <c:v>169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74E-40C8-A122-8BD6B64D46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Last_touch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91-4166-B91B-B8E1558277B7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91-4166-B91B-B8E1558277B7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991-4166-B91B-B8E1558277B7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991-4166-B91B-B8E1558277B7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991-4166-B91B-B8E1558277B7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991-4166-B91B-B8E1558277B7}"/>
              </c:ext>
            </c:extLst>
          </c:dPt>
          <c:dPt>
            <c:idx val="6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9991-4166-B91B-B8E1558277B7}"/>
              </c:ext>
            </c:extLst>
          </c:dPt>
          <c:dPt>
            <c:idx val="7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9991-4166-B91B-B8E1558277B7}"/>
              </c:ext>
            </c:extLst>
          </c:dPt>
          <c:dLbls>
            <c:dLbl>
              <c:idx val="0"/>
              <c:layout>
                <c:manualLayout>
                  <c:x val="3.0301381101356835E-2"/>
                  <c:y val="2.997606699087399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991-4166-B91B-B8E1558277B7}"/>
                </c:ext>
              </c:extLst>
            </c:dLbl>
            <c:dLbl>
              <c:idx val="1"/>
              <c:layout>
                <c:manualLayout>
                  <c:x val="3.714813113674377E-2"/>
                  <c:y val="-5.782750920341477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991-4166-B91B-B8E1558277B7}"/>
                </c:ext>
              </c:extLst>
            </c:dLbl>
            <c:dLbl>
              <c:idx val="2"/>
              <c:layout>
                <c:manualLayout>
                  <c:x val="4.9655056864631265E-2"/>
                  <c:y val="1.826854035942976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991-4166-B91B-B8E1558277B7}"/>
                </c:ext>
              </c:extLst>
            </c:dLbl>
            <c:dLbl>
              <c:idx val="3"/>
              <c:layout>
                <c:manualLayout>
                  <c:x val="-1.4938368965806114E-2"/>
                  <c:y val="2.8182258682675166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991-4166-B91B-B8E1558277B7}"/>
                </c:ext>
              </c:extLst>
            </c:dLbl>
            <c:dLbl>
              <c:idx val="4"/>
              <c:layout>
                <c:manualLayout>
                  <c:x val="-1.589384498502194E-2"/>
                  <c:y val="-1.9554450199908693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991-4166-B91B-B8E1558277B7}"/>
                </c:ext>
              </c:extLst>
            </c:dLbl>
            <c:dLbl>
              <c:idx val="5"/>
              <c:layout>
                <c:manualLayout>
                  <c:x val="-2.0105380835593763E-2"/>
                  <c:y val="-2.5938022737615845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9991-4166-B91B-B8E1558277B7}"/>
                </c:ext>
              </c:extLst>
            </c:dLbl>
            <c:dLbl>
              <c:idx val="6"/>
              <c:layout>
                <c:manualLayout>
                  <c:x val="-2.7118348340280728E-2"/>
                  <c:y val="-9.6084045343048773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9991-4166-B91B-B8E1558277B7}"/>
                </c:ext>
              </c:extLst>
            </c:dLbl>
            <c:dLbl>
              <c:idx val="7"/>
              <c:layout>
                <c:manualLayout>
                  <c:x val="2.4266883899090916E-2"/>
                  <c:y val="-2.6211727569583707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9991-4166-B91B-B8E1558277B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Sheet1!$A$2:$A$9</c:f>
              <c:strCache>
                <c:ptCount val="8"/>
                <c:pt idx="0">
                  <c:v>weekly-newsletter</c:v>
                </c:pt>
                <c:pt idx="1">
                  <c:v>retargetting-ad</c:v>
                </c:pt>
                <c:pt idx="2">
                  <c:v>retargetting-campaign</c:v>
                </c:pt>
                <c:pt idx="3">
                  <c:v>getting-to-know-cool-tshirts</c:v>
                </c:pt>
                <c:pt idx="4">
                  <c:v>ten-crazy-cool-tshirts-facts</c:v>
                </c:pt>
                <c:pt idx="5">
                  <c:v>interview-with-cool-tshirts-founder</c:v>
                </c:pt>
                <c:pt idx="6">
                  <c:v>paid-search</c:v>
                </c:pt>
                <c:pt idx="7">
                  <c:v>cool-tshirts-search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447</c:v>
                </c:pt>
                <c:pt idx="1">
                  <c:v>443</c:v>
                </c:pt>
                <c:pt idx="2">
                  <c:v>245</c:v>
                </c:pt>
                <c:pt idx="3">
                  <c:v>232</c:v>
                </c:pt>
                <c:pt idx="4">
                  <c:v>190</c:v>
                </c:pt>
                <c:pt idx="5">
                  <c:v>184</c:v>
                </c:pt>
                <c:pt idx="6">
                  <c:v>178</c:v>
                </c:pt>
                <c:pt idx="7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9991-4166-B91B-B8E1558277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Most Successful Campaigns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6A2-4C25-B834-35D2E698AD6E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6A2-4C25-B834-35D2E698AD6E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6A2-4C25-B834-35D2E698AD6E}"/>
              </c:ext>
            </c:extLst>
          </c:dPt>
          <c:dLbls>
            <c:dLbl>
              <c:idx val="0"/>
              <c:layout>
                <c:manualLayout>
                  <c:x val="3.125E-2"/>
                  <c:y val="0.21429565069298803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6A2-4C25-B834-35D2E698AD6E}"/>
                </c:ext>
              </c:extLst>
            </c:dLbl>
            <c:dLbl>
              <c:idx val="2"/>
              <c:layout>
                <c:manualLayout>
                  <c:x val="6.666666666666668E-2"/>
                  <c:y val="0.24170555950255618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6A2-4C25-B834-35D2E698AD6E}"/>
                </c:ext>
              </c:extLst>
            </c:dLbl>
            <c:dLbl>
              <c:idx val="4"/>
              <c:layout>
                <c:manualLayout>
                  <c:x val="0.23125000000000001"/>
                  <c:y val="9.9672395671157217E-3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6A2-4C25-B834-35D2E698AD6E}"/>
                </c:ext>
              </c:extLst>
            </c:dLbl>
            <c:spPr>
              <a:solidFill>
                <a:srgbClr val="FFFFFF"/>
              </a:solidFill>
              <a:ln>
                <a:solidFill>
                  <a:srgbClr val="000000">
                    <a:lumMod val="25000"/>
                    <a:lumOff val="75000"/>
                  </a:srgb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weekly-newsletter</c:v>
                </c:pt>
                <c:pt idx="1">
                  <c:v>retargetting-ad</c:v>
                </c:pt>
                <c:pt idx="2">
                  <c:v>retargetting-campaign</c:v>
                </c:pt>
                <c:pt idx="3">
                  <c:v>paid-search</c:v>
                </c:pt>
                <c:pt idx="4">
                  <c:v>getting-to-know-cool-tshirts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115</c:v>
                </c:pt>
                <c:pt idx="1">
                  <c:v>113</c:v>
                </c:pt>
                <c:pt idx="2">
                  <c:v>54</c:v>
                </c:pt>
                <c:pt idx="3">
                  <c:v>52</c:v>
                </c:pt>
                <c:pt idx="4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A2-4C25-B834-35D2E698AD6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6727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54807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2683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738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98253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5547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Marketing Attribution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Steven</a:t>
            </a: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</a:t>
            </a: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Walters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6/12/20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2.3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Last Touch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3" y="1165775"/>
            <a:ext cx="8654325" cy="1158154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0" indent="-190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This graph displays the distribution of last touches by campaign.</a:t>
            </a:r>
          </a:p>
          <a:p>
            <a:pPr marL="171450" indent="-190500">
              <a:lnSpc>
                <a:spcPct val="115000"/>
              </a:lnSpc>
              <a:buSzPts val="1200"/>
              <a:buFont typeface="Arial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From this graph we can see that the last campaign that brings users to this site is mainly the weekly-newsletter campaign making this campaign the most successful in terms of bringing users back to the site.</a:t>
            </a:r>
          </a:p>
          <a:p>
            <a:pPr marL="171450" lvl="0" indent="-190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FFA7246-35D6-4728-A1A9-B755071A63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8401343"/>
              </p:ext>
            </p:extLst>
          </p:nvPr>
        </p:nvGraphicFramePr>
        <p:xfrm>
          <a:off x="177974" y="2359479"/>
          <a:ext cx="8654325" cy="27840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16755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Optimization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0480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623400" y="431418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Top 5 Campaigns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5" y="1201325"/>
            <a:ext cx="3806196" cy="38478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0" indent="-190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800" dirty="0">
                <a:latin typeface="Roboto"/>
                <a:ea typeface="Roboto"/>
                <a:cs typeface="Roboto"/>
                <a:sym typeface="Roboto"/>
              </a:rPr>
              <a:t>Here we see the 5 best campaigns in terms of being the last campaign that brought a user to the purchase page.</a:t>
            </a:r>
          </a:p>
          <a:p>
            <a:pPr marL="171450" lvl="0" indent="-190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800" dirty="0">
                <a:latin typeface="Roboto"/>
                <a:ea typeface="Roboto"/>
                <a:cs typeface="Roboto"/>
                <a:sym typeface="Roboto"/>
              </a:rPr>
              <a:t>These campaigns represent the most profitable campaigns for the company as they were what drove a customer to purchase something.</a:t>
            </a:r>
          </a:p>
          <a:p>
            <a:pPr marL="171450" lvl="0" indent="-190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800" dirty="0">
                <a:latin typeface="Roboto"/>
                <a:ea typeface="Roboto"/>
                <a:cs typeface="Roboto"/>
                <a:sym typeface="Roboto"/>
              </a:rPr>
              <a:t>These would be the top 5 campaigns to reinvest in.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D16C831-145E-41A2-B654-B338248CB9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6738830"/>
              </p:ext>
            </p:extLst>
          </p:nvPr>
        </p:nvGraphicFramePr>
        <p:xfrm>
          <a:off x="3328307" y="94375"/>
          <a:ext cx="6096000" cy="50966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77018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Who is </a:t>
            </a:r>
            <a:r>
              <a:rPr lang="en-US" sz="2400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CoolTShirts</a:t>
            </a:r>
            <a:endParaRPr lang="en-US"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User Journey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Optimization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Who Is </a:t>
            </a:r>
            <a:r>
              <a:rPr lang="en-US" sz="48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CoolTShirts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Who is </a:t>
            </a:r>
            <a:r>
              <a:rPr lang="en-US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CoolTShirts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5"/>
            <a:ext cx="8520600" cy="17214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website stores their data related to visits to their website in a table called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page_visits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that has the following columns: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975961840"/>
              </p:ext>
            </p:extLst>
          </p:nvPr>
        </p:nvGraphicFramePr>
        <p:xfrm>
          <a:off x="177975" y="2993825"/>
          <a:ext cx="8520601" cy="17214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4833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97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58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80012">
                  <a:extLst>
                    <a:ext uri="{9D8B030D-6E8A-4147-A177-3AD203B41FA5}">
                      <a16:colId xmlns:a16="http://schemas.microsoft.com/office/drawing/2014/main" val="2168058118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page_name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timestamp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user_id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utm_campaign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utm_source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UTM Campaign vs UTM Source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FROM page_visits;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029257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UTM Campaign’s are specific marketing campaign’s that can be tracked by their UTM (Urchin Tracking Module) parameter.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UTM Source’s are  how users come in contact with the UTM Campaign which leads them to the website.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228719428"/>
              </p:ext>
            </p:extLst>
          </p:nvPr>
        </p:nvGraphicFramePr>
        <p:xfrm>
          <a:off x="441412" y="2301682"/>
          <a:ext cx="4394025" cy="2769474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2048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92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391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Utm_campaign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Utm_source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11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getting-to-know-cool-</a:t>
                      </a:r>
                      <a:r>
                        <a:rPr lang="en-US" sz="10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endParaRPr lang="en-US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  <a:endParaRPr lang="en-US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11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7685714"/>
                  </a:ext>
                </a:extLst>
              </a:tr>
              <a:tr h="30411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ten-crazy-cool-</a:t>
                      </a:r>
                      <a:r>
                        <a:rPr lang="en-US" sz="10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-facts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  <a:endParaRPr lang="en-US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8245835"/>
                  </a:ext>
                </a:extLst>
              </a:tr>
              <a:tr h="30411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>
                          <a:solidFill>
                            <a:srgbClr val="646466"/>
                          </a:solidFill>
                          <a:effectLst/>
                        </a:rPr>
                        <a:t>retargetting</a:t>
                      </a:r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-campaign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>
                          <a:solidFill>
                            <a:srgbClr val="646466"/>
                          </a:solidFill>
                          <a:effectLst/>
                        </a:rPr>
                        <a:t>facebook</a:t>
                      </a:r>
                      <a:endParaRPr lang="en-US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5604327"/>
                  </a:ext>
                </a:extLst>
              </a:tr>
              <a:tr h="30411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>
                          <a:solidFill>
                            <a:srgbClr val="646466"/>
                          </a:solidFill>
                          <a:effectLst/>
                        </a:rPr>
                        <a:t>retargetting</a:t>
                      </a:r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-ad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1032487"/>
                  </a:ext>
                </a:extLst>
              </a:tr>
              <a:tr h="30411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interview-with-cool-</a:t>
                      </a:r>
                      <a:r>
                        <a:rPr lang="en-US" sz="10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-founder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114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paid-search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4833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cool-</a:t>
                      </a:r>
                      <a:r>
                        <a:rPr lang="en-US" sz="10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en-US" sz="1000" dirty="0">
                          <a:solidFill>
                            <a:srgbClr val="646466"/>
                          </a:solidFill>
                          <a:effectLst/>
                        </a:rPr>
                        <a:t>-search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1.3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Website Pages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5" y="1201325"/>
            <a:ext cx="4920900" cy="38478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0" indent="-190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has 4 pages that users interact with:</a:t>
            </a:r>
          </a:p>
          <a:p>
            <a:pPr marL="209550" lvl="6" indent="-228600">
              <a:lnSpc>
                <a:spcPct val="115000"/>
              </a:lnSpc>
              <a:buSzPts val="1200"/>
              <a:buFont typeface="+mj-lt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Landing Page – This is the first page users will interact with, typically the home page</a:t>
            </a:r>
          </a:p>
          <a:p>
            <a:pPr marL="209550" lvl="6" indent="-228600">
              <a:lnSpc>
                <a:spcPct val="115000"/>
              </a:lnSpc>
              <a:buSzPts val="1200"/>
              <a:buFont typeface="+mj-lt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Shopping Cart – This page has all the items that a user is looking to purchase, in this case cool t-shirts</a:t>
            </a:r>
          </a:p>
          <a:p>
            <a:pPr marL="209550" lvl="6" indent="-228600">
              <a:lnSpc>
                <a:spcPct val="115000"/>
              </a:lnSpc>
              <a:buSzPts val="1200"/>
              <a:buFont typeface="+mj-lt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Checkout – This page is where users input their payment and shipping info,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etc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209550" lvl="6" indent="-228600">
              <a:lnSpc>
                <a:spcPct val="115000"/>
              </a:lnSpc>
              <a:buSzPts val="1200"/>
              <a:buFont typeface="+mj-lt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Purchase – This is where a user confirms all the information provided and actually purchases an item/items which will then lead to an order confirmation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32" name="Shape 332"/>
          <p:cNvGraphicFramePr/>
          <p:nvPr>
            <p:extLst>
              <p:ext uri="{D42A27DB-BD31-4B8C-83A1-F6EECF244321}">
                <p14:modId xmlns:p14="http://schemas.microsoft.com/office/powerpoint/2010/main" val="4074060244"/>
              </p:ext>
            </p:extLst>
          </p:nvPr>
        </p:nvGraphicFramePr>
        <p:xfrm>
          <a:off x="5275700" y="1201263"/>
          <a:ext cx="2127600" cy="20915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12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10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P</a:t>
                      </a: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age_name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46466"/>
                          </a:solidFill>
                          <a:effectLst/>
                        </a:rPr>
                        <a:t>1 - </a:t>
                      </a:r>
                      <a:r>
                        <a:rPr lang="en-US" dirty="0" err="1">
                          <a:solidFill>
                            <a:srgbClr val="646466"/>
                          </a:solidFill>
                          <a:effectLst/>
                        </a:rPr>
                        <a:t>landing_page</a:t>
                      </a:r>
                      <a:endParaRPr lang="en-US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2 - shopping_cart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3 - checkout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46466"/>
                          </a:solidFill>
                          <a:effectLst/>
                        </a:rPr>
                        <a:t>4 - purchase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User Journey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5899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Touch Attribution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WITH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first_touch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AS(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 SELECT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utm_source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utm_campaign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MIN(timestamp)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 FROM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page_visits</a:t>
            </a:r>
            <a:endParaRPr lang="en-US" sz="69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 GROUP BY 3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SELECT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utm_source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utm_campaign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COUNT(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) AS '# of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first_touch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FROM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first_touch</a:t>
            </a:r>
            <a:endParaRPr lang="en-US" sz="69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GROUP BY 2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ORDER BY 3 DESC;</a:t>
            </a:r>
          </a:p>
          <a:p>
            <a:b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WITH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last_touch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AS(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 SELECT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utm_source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utm_campaign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MAX(timestamp)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 FROM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page_visits</a:t>
            </a:r>
            <a:endParaRPr lang="en-US" sz="69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 GROUP BY 3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SELECT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utm_source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utm_campaign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COUNT(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) AS '# of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last_touch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FROM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last_touch</a:t>
            </a:r>
            <a:endParaRPr lang="en-US" sz="69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GROUP BY 2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ORDER BY 3 DESC;</a:t>
            </a:r>
          </a:p>
          <a:p>
            <a:b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SELECT COUNT(DISTINCT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) AS '# of purchase visits'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FROM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page_visits</a:t>
            </a:r>
            <a:endParaRPr lang="en-US" sz="69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WHERE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page_name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LIKE '4%';</a:t>
            </a:r>
          </a:p>
          <a:p>
            <a:b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WITH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last_touch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AS(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 SELECT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utm_source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utm_campaign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MAX(timestamp)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 FROM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page_visits</a:t>
            </a:r>
            <a:endParaRPr lang="en-US" sz="69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 WHERE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page_name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LIKE '4%'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  GROUP BY 3  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SELECT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utm_source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utm_campaign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, COUNT(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) AS '# of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last_touch</a:t>
            </a:r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FROM </a:t>
            </a:r>
            <a:r>
              <a:rPr lang="en-US" sz="69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last_touch</a:t>
            </a:r>
            <a:endParaRPr lang="en-US" sz="69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GROUP BY 2</a:t>
            </a:r>
          </a:p>
          <a:p>
            <a:r>
              <a:rPr lang="en-US" sz="690" dirty="0">
                <a:latin typeface="Courier New" panose="02070309020205020404" pitchFamily="49" charset="0"/>
                <a:cs typeface="Courier New" panose="02070309020205020404" pitchFamily="49" charset="0"/>
              </a:rPr>
              <a:t>ORDER BY 3 DESC;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90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37464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The first query gives insight into what campaigns were responsible for bring users to the site for the first time.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The second query gives insight into what campaigns were responsible for bringing users to the site the last time they came.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The third query gives insight into how many users actually get to the purchase page.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The last query gives insight into what campaigns were responsible for bringing the most amount of people to the purchase page the last time that they visited the site.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96629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First Touch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5" y="1201325"/>
            <a:ext cx="4920900" cy="38478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0" indent="-190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This graph displays the distribution of first touches by campaign</a:t>
            </a:r>
            <a:r>
              <a:rPr lang="en" sz="1600" dirty="0"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171450" lvl="0" indent="-190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600" dirty="0">
                <a:latin typeface="Roboto"/>
                <a:ea typeface="Roboto"/>
                <a:cs typeface="Roboto"/>
                <a:sym typeface="Roboto"/>
              </a:rPr>
              <a:t>From this graph we can see that most users are in</a:t>
            </a:r>
            <a:r>
              <a:rPr lang="en-US" sz="1600" dirty="0" err="1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600" dirty="0">
                <a:latin typeface="Roboto"/>
                <a:ea typeface="Roboto"/>
                <a:cs typeface="Roboto"/>
                <a:sym typeface="Roboto"/>
              </a:rPr>
              <a:t>tially brought to this site via the interview-with-cool-tshirts-founder campaign maki</a:t>
            </a: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ng this campaign the most successful in terms of drawing users to their website.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10F771D-58DA-43BF-89B0-87339F7B4D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896893"/>
              </p:ext>
            </p:extLst>
          </p:nvPr>
        </p:nvGraphicFramePr>
        <p:xfrm>
          <a:off x="5747656" y="1130225"/>
          <a:ext cx="3218369" cy="31173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9297036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886</Words>
  <Application>Microsoft Office PowerPoint</Application>
  <PresentationFormat>On-screen Show (16:9)</PresentationFormat>
  <Paragraphs>117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Roboto</vt:lpstr>
      <vt:lpstr>Courier New</vt:lpstr>
      <vt:lpstr>Arial</vt:lpstr>
      <vt:lpstr>Roboto Black</vt:lpstr>
      <vt:lpstr>Roboto Thin</vt:lpstr>
      <vt:lpstr>Dosis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Steven</cp:lastModifiedBy>
  <cp:revision>16</cp:revision>
  <dcterms:modified xsi:type="dcterms:W3CDTF">2020-06-16T04:55:19Z</dcterms:modified>
</cp:coreProperties>
</file>